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373" r:id="rId3"/>
    <p:sldId id="374" r:id="rId4"/>
    <p:sldId id="436" r:id="rId5"/>
    <p:sldId id="545" r:id="rId6"/>
    <p:sldId id="548" r:id="rId7"/>
    <p:sldId id="554" r:id="rId8"/>
    <p:sldId id="555" r:id="rId9"/>
    <p:sldId id="556" r:id="rId10"/>
    <p:sldId id="557" r:id="rId11"/>
    <p:sldId id="561" r:id="rId12"/>
    <p:sldId id="562" r:id="rId13"/>
    <p:sldId id="564" r:id="rId14"/>
    <p:sldId id="565" r:id="rId15"/>
    <p:sldId id="566" r:id="rId16"/>
    <p:sldId id="567" r:id="rId17"/>
    <p:sldId id="568" r:id="rId18"/>
    <p:sldId id="569" r:id="rId19"/>
    <p:sldId id="558" r:id="rId20"/>
    <p:sldId id="570" r:id="rId21"/>
    <p:sldId id="571" r:id="rId22"/>
    <p:sldId id="572" r:id="rId23"/>
    <p:sldId id="573" r:id="rId24"/>
    <p:sldId id="574" r:id="rId25"/>
    <p:sldId id="516" r:id="rId26"/>
    <p:sldId id="346" r:id="rId27"/>
    <p:sldId id="29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123" d="100"/>
          <a:sy n="123" d="100"/>
        </p:scale>
        <p:origin x="108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7 - Friday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Tower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recursion is pretty interesting</a:t>
            </a:r>
          </a:p>
          <a:p>
            <a:r>
              <a:rPr lang="en-US" dirty="0" smtClean="0"/>
              <a:t>You can prove that there's no faster way to do it than the given approach</a:t>
            </a:r>
          </a:p>
          <a:p>
            <a:r>
              <a:rPr lang="en-US" dirty="0" smtClean="0"/>
              <a:t>But it's very slow!</a:t>
            </a:r>
          </a:p>
          <a:p>
            <a:r>
              <a:rPr lang="en-US" dirty="0" smtClean="0"/>
              <a:t>100 disks would take longer than the Universe has been in existence, even on the faster modern computers</a:t>
            </a:r>
          </a:p>
          <a:p>
            <a:r>
              <a:rPr lang="en-US" dirty="0" smtClean="0"/>
              <a:t>How can we understand how long recursion takes?</a:t>
            </a:r>
          </a:p>
          <a:p>
            <a:r>
              <a:rPr lang="en-US" smtClean="0"/>
              <a:t>Take COMP 2100 and COMP 4500 to find out!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77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55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 algorithm (recursive)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Beautiful divide and conquer algorithm</a:t>
            </a:r>
          </a:p>
          <a:p>
            <a:r>
              <a:rPr lang="en-US" dirty="0" smtClean="0"/>
              <a:t>Base case: List has size 1</a:t>
            </a:r>
          </a:p>
          <a:p>
            <a:pPr lvl="1"/>
            <a:r>
              <a:rPr lang="en-US" dirty="0" smtClean="0"/>
              <a:t>You're done!</a:t>
            </a:r>
          </a:p>
          <a:p>
            <a:r>
              <a:rPr lang="en-US" dirty="0" smtClean="0"/>
              <a:t>Recursive case: List has size greater than 1</a:t>
            </a:r>
          </a:p>
          <a:p>
            <a:pPr lvl="1"/>
            <a:r>
              <a:rPr lang="en-US" dirty="0" smtClean="0"/>
              <a:t>Divide your list in half</a:t>
            </a:r>
          </a:p>
          <a:p>
            <a:pPr lvl="1"/>
            <a:r>
              <a:rPr lang="en-US" dirty="0" smtClean="0"/>
              <a:t>Recursively merge sort each half</a:t>
            </a:r>
          </a:p>
          <a:p>
            <a:pPr lvl="1"/>
            <a:r>
              <a:rPr lang="en-US" dirty="0" smtClean="0"/>
              <a:t>Merge the two halves back together in sorted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8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 code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[] array) {</a:t>
            </a:r>
          </a:p>
          <a:p>
            <a:pPr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&gt; 1) {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[] a =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/2];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[] b =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–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a.length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a.length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; ++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//copy first half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	a[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] = array[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b.length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; ++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//copy </a:t>
            </a:r>
            <a:r>
              <a:rPr lang="en-US" sz="2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second </a:t>
            </a:r>
            <a:r>
              <a:rPr lang="en-US" sz="2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half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b[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array[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a.length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(a); </a:t>
            </a:r>
            <a:r>
              <a:rPr lang="en-US" sz="2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//sort first half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(b); </a:t>
            </a:r>
            <a:r>
              <a:rPr lang="en-US" sz="2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//sort </a:t>
            </a:r>
            <a:r>
              <a:rPr lang="en-US" sz="2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second </a:t>
            </a:r>
            <a:r>
              <a:rPr lang="en-US" sz="2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half</a:t>
            </a:r>
            <a:endParaRPr lang="en-US" sz="26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merge(a, b, array);</a:t>
            </a:r>
          </a:p>
          <a:p>
            <a:pPr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7864294" y="2057400"/>
            <a:ext cx="3489506" cy="1200329"/>
            <a:chOff x="4740094" y="2649140"/>
            <a:chExt cx="3489506" cy="1200329"/>
          </a:xfrm>
        </p:grpSpPr>
        <p:sp>
          <p:nvSpPr>
            <p:cNvPr id="4" name="Left Arrow 3"/>
            <p:cNvSpPr/>
            <p:nvPr/>
          </p:nvSpPr>
          <p:spPr>
            <a:xfrm>
              <a:off x="4740094" y="2776973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638800" y="2649140"/>
              <a:ext cx="2590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solidFill>
                    <a:schemeClr val="accent4">
                      <a:lumMod val="75000"/>
                    </a:schemeClr>
                  </a:solidFill>
                </a:rPr>
                <a:t>(Empty)</a:t>
              </a:r>
            </a:p>
            <a:p>
              <a:pPr algn="ctr"/>
              <a:r>
                <a:rPr lang="en-US" sz="3600" dirty="0" smtClean="0">
                  <a:solidFill>
                    <a:schemeClr val="accent4">
                      <a:lumMod val="75000"/>
                    </a:schemeClr>
                  </a:solidFill>
                </a:rPr>
                <a:t>Base </a:t>
              </a:r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7620000" y="4895253"/>
            <a:ext cx="4373897" cy="1715276"/>
            <a:chOff x="3703303" y="4981818"/>
            <a:chExt cx="4373897" cy="1715276"/>
          </a:xfrm>
        </p:grpSpPr>
        <p:sp>
          <p:nvSpPr>
            <p:cNvPr id="6" name="Left Arrow 5"/>
            <p:cNvSpPr/>
            <p:nvPr/>
          </p:nvSpPr>
          <p:spPr>
            <a:xfrm rot="2048570">
              <a:off x="3703303" y="4981818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724400" y="5496765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589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(the hard part)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code to merge two sorted subarrays into a third array trips up a lot of people</a:t>
            </a:r>
          </a:p>
          <a:p>
            <a:r>
              <a:rPr lang="en-US" dirty="0" smtClean="0"/>
              <a:t>Use three indexes, one for each array</a:t>
            </a:r>
          </a:p>
          <a:p>
            <a:r>
              <a:rPr lang="en-US" dirty="0" smtClean="0"/>
              <a:t>Always copy the smaller value from the two subarrays</a:t>
            </a:r>
          </a:p>
          <a:p>
            <a:r>
              <a:rPr lang="en-US" dirty="0" smtClean="0"/>
              <a:t>The tricky part is that you might no longer have anything left to copy from a subarray</a:t>
            </a:r>
          </a:p>
          <a:p>
            <a:r>
              <a:rPr lang="en-US" dirty="0" smtClean="0"/>
              <a:t>At that point, you must copy from the other subarray</a:t>
            </a:r>
          </a:p>
          <a:p>
            <a:r>
              <a:rPr lang="en-US" dirty="0" smtClean="0"/>
              <a:t>In other words, always check the validity of an index before using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56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905000"/>
            <a:ext cx="11125200" cy="449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ublic static void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merge(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a,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b,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array)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array.length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array[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b.length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array[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&lt;= 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array[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++];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array[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b[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++];	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960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prefer the merging given on the previous slide</a:t>
            </a:r>
          </a:p>
          <a:p>
            <a:r>
              <a:rPr lang="en-US" dirty="0" smtClean="0"/>
              <a:t>A single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that fills the array makes sense to me</a:t>
            </a:r>
          </a:p>
          <a:p>
            <a:r>
              <a:rPr lang="en-US" dirty="0" smtClean="0"/>
              <a:t>I'm not a huge fan of using the </a:t>
            </a:r>
            <a:r>
              <a:rPr lang="en-US" dirty="0" err="1" smtClean="0"/>
              <a:t>postincrement</a:t>
            </a:r>
            <a:r>
              <a:rPr lang="en-US" dirty="0" smtClean="0"/>
              <a:t> operator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aIndex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 smtClean="0"/>
              <a:t>), but this is what it's designed for:</a:t>
            </a:r>
          </a:p>
          <a:p>
            <a:pPr lvl="1"/>
            <a:r>
              <a:rPr lang="en-US" dirty="0" smtClean="0"/>
              <a:t>Getting a value and then incrementing it, all in a single line of code</a:t>
            </a:r>
          </a:p>
          <a:p>
            <a:pPr lvl="1"/>
            <a:r>
              <a:rPr lang="en-US" dirty="0" smtClean="0"/>
              <a:t>Otherwise, we'd need braces for the cases</a:t>
            </a:r>
          </a:p>
          <a:p>
            <a:r>
              <a:rPr lang="en-US" dirty="0" smtClean="0"/>
              <a:t>Note that you can combine the four seemingly repetitive cases into three cases (but not two)</a:t>
            </a:r>
          </a:p>
          <a:p>
            <a:r>
              <a:rPr lang="en-US" dirty="0" smtClean="0"/>
              <a:t>Another way to do the merge is with three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 loops, given on the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86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code (alternative)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676400"/>
            <a:ext cx="11125200" cy="495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ublic static void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merge(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a,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b,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array)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b.length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&lt;= 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array[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++];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array[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b[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++];	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while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array[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++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b.length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array[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++];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++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33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things about merge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Merge sort runs in time O(</a:t>
            </a:r>
            <a:r>
              <a:rPr lang="en-US" b="1" i="1" dirty="0" smtClean="0"/>
              <a:t>n</a:t>
            </a:r>
            <a:r>
              <a:rPr lang="en-US" dirty="0" smtClean="0"/>
              <a:t> log </a:t>
            </a:r>
            <a:r>
              <a:rPr lang="en-US" b="1" i="1" dirty="0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 smtClean="0"/>
              <a:t>) is the fastest </a:t>
            </a:r>
            <a:r>
              <a:rPr lang="en-US" b="1" dirty="0" smtClean="0"/>
              <a:t>any</a:t>
            </a:r>
            <a:r>
              <a:rPr lang="en-US" dirty="0" smtClean="0"/>
              <a:t> comparison-based sort can run (in the worst case)</a:t>
            </a:r>
          </a:p>
          <a:p>
            <a:r>
              <a:rPr lang="en-US" dirty="0" smtClean="0"/>
              <a:t>The code isn't too hard</a:t>
            </a:r>
          </a:p>
          <a:p>
            <a:r>
              <a:rPr lang="en-US" dirty="0" smtClean="0"/>
              <a:t>Know how to implement it for job interviews</a:t>
            </a:r>
          </a:p>
          <a:p>
            <a:pPr lvl="1"/>
            <a:r>
              <a:rPr lang="en-US" dirty="0" smtClean="0"/>
              <a:t>If you write bubble sort in a job interview, you don't deserve the job</a:t>
            </a:r>
          </a:p>
          <a:p>
            <a:r>
              <a:rPr lang="en-US" dirty="0" smtClean="0"/>
              <a:t>We gave a simple implementation, but a number of clever things can be done to make merge sort go much faster in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06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</a:t>
            </a:r>
            <a:r>
              <a:rPr lang="en-US" dirty="0" smtClean="0"/>
              <a:t>-Queens 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5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Debugging</a:t>
            </a:r>
          </a:p>
          <a:p>
            <a:r>
              <a:rPr lang="en-US" dirty="0" smtClean="0"/>
              <a:t>Tower of Hanoi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</a:t>
            </a:r>
            <a:r>
              <a:rPr lang="en-US" dirty="0" smtClean="0"/>
              <a:t>-Queens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an </a:t>
            </a:r>
            <a:r>
              <a:rPr lang="en-US" b="1" i="1" dirty="0" smtClean="0"/>
              <a:t>N</a:t>
            </a:r>
            <a:r>
              <a:rPr lang="en-US" dirty="0" smtClean="0"/>
              <a:t> x </a:t>
            </a:r>
            <a:r>
              <a:rPr lang="en-US" b="1" i="1" dirty="0" smtClean="0"/>
              <a:t>N</a:t>
            </a:r>
            <a:r>
              <a:rPr lang="en-US" dirty="0" smtClean="0"/>
              <a:t> chess board, where </a:t>
            </a:r>
            <a:r>
              <a:rPr lang="en-US" b="1" i="1" dirty="0" smtClean="0"/>
              <a:t>N</a:t>
            </a:r>
            <a:r>
              <a:rPr lang="en-US" dirty="0" smtClean="0"/>
              <a:t> ≥ 4 it is possible to place </a:t>
            </a:r>
            <a:r>
              <a:rPr lang="en-US" b="1" i="1" dirty="0" smtClean="0"/>
              <a:t>N</a:t>
            </a:r>
            <a:r>
              <a:rPr lang="en-US" dirty="0" smtClean="0"/>
              <a:t> queens on the board so that none of them are able to attack each other in a given move</a:t>
            </a:r>
          </a:p>
          <a:p>
            <a:r>
              <a:rPr lang="en-US" dirty="0" smtClean="0"/>
              <a:t>Write a method that, given a value of </a:t>
            </a:r>
            <a:r>
              <a:rPr lang="en-US" b="1" i="1" dirty="0" smtClean="0"/>
              <a:t>N</a:t>
            </a:r>
            <a:r>
              <a:rPr lang="en-US" dirty="0" smtClean="0"/>
              <a:t>, will return the total number of ways that the </a:t>
            </a:r>
            <a:r>
              <a:rPr lang="en-US" b="1" i="1" dirty="0" smtClean="0"/>
              <a:t>N</a:t>
            </a:r>
            <a:r>
              <a:rPr lang="en-US" dirty="0" smtClean="0"/>
              <a:t> queens can be placed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01200" y="42672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4433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will use recursion to place queens on the board, one row at a time</a:t>
            </a:r>
          </a:p>
          <a:p>
            <a:r>
              <a:rPr lang="en-US" dirty="0" smtClean="0"/>
              <a:t>To save typing, we will use a loop to place the queen at each different column within the row and then </a:t>
            </a:r>
            <a:r>
              <a:rPr lang="en-US" dirty="0" err="1" smtClean="0"/>
              <a:t>recurse</a:t>
            </a:r>
            <a:endParaRPr lang="en-US" dirty="0" smtClean="0"/>
          </a:p>
          <a:p>
            <a:pPr lvl="1"/>
            <a:r>
              <a:rPr lang="en-US" dirty="0" smtClean="0"/>
              <a:t>Egad! A loop inside recursion!</a:t>
            </a:r>
          </a:p>
          <a:p>
            <a:pPr lvl="1"/>
            <a:r>
              <a:rPr lang="en-US" dirty="0" smtClean="0"/>
              <a:t>It happens.</a:t>
            </a:r>
          </a:p>
          <a:p>
            <a:r>
              <a:rPr lang="en-US" dirty="0" smtClean="0"/>
              <a:t>If we have placed queens on all the rows, we return 1 (a successful placement)</a:t>
            </a:r>
          </a:p>
          <a:p>
            <a:r>
              <a:rPr lang="en-US" dirty="0" smtClean="0"/>
              <a:t>We sum up all the successful placements that our recursive children make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09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8229600" cy="46256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can never have more than one queen in a given row</a:t>
            </a:r>
          </a:p>
          <a:p>
            <a:r>
              <a:rPr lang="en-US" dirty="0" smtClean="0"/>
              <a:t>Instead of using a 2D array, we can just use a 1D array</a:t>
            </a:r>
          </a:p>
          <a:p>
            <a:r>
              <a:rPr lang="en-US" dirty="0" smtClean="0"/>
              <a:t>The array will record which column a queen on a given row uses</a:t>
            </a:r>
          </a:p>
          <a:p>
            <a:r>
              <a:rPr lang="en-US" dirty="0" smtClean="0"/>
              <a:t>Thus, it will be an array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values</a:t>
            </a:r>
          </a:p>
          <a:p>
            <a:r>
              <a:rPr lang="en-US" dirty="0" smtClean="0"/>
              <a:t>The array for the placement to the right would look like:</a:t>
            </a:r>
          </a:p>
          <a:p>
            <a:pPr marL="118872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{3, 6, 2, 7, 1, 4, 0, 5}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3000" y="2590800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704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</a:t>
            </a:r>
            <a:r>
              <a:rPr lang="en-US" dirty="0" smtClean="0"/>
              <a:t>-Queens algorithm </a:t>
            </a:r>
            <a:r>
              <a:rPr lang="en-US" dirty="0"/>
              <a:t>(recursive)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Base case:  (</a:t>
            </a:r>
            <a:r>
              <a:rPr lang="en-US" b="1" i="1" dirty="0" smtClean="0"/>
              <a:t>row</a:t>
            </a:r>
            <a:r>
              <a:rPr lang="en-US" dirty="0" smtClean="0"/>
              <a:t> = 8)</a:t>
            </a:r>
          </a:p>
          <a:p>
            <a:pPr lvl="1"/>
            <a:r>
              <a:rPr lang="en-US" dirty="0" smtClean="0"/>
              <a:t>You have placed queens on rows 0-7</a:t>
            </a:r>
          </a:p>
          <a:p>
            <a:pPr lvl="1"/>
            <a:r>
              <a:rPr lang="en-US" dirty="0" smtClean="0"/>
              <a:t>Return 1 (a successful placement)</a:t>
            </a:r>
          </a:p>
          <a:p>
            <a:r>
              <a:rPr lang="en-US" dirty="0" smtClean="0"/>
              <a:t>Recursive case: (</a:t>
            </a:r>
            <a:r>
              <a:rPr lang="en-US" b="1" i="1" dirty="0" smtClean="0"/>
              <a:t>row</a:t>
            </a:r>
            <a:r>
              <a:rPr lang="en-US" dirty="0" smtClean="0"/>
              <a:t> &lt; 8)</a:t>
            </a:r>
          </a:p>
          <a:p>
            <a:pPr lvl="1"/>
            <a:r>
              <a:rPr lang="en-US" dirty="0" smtClean="0"/>
              <a:t>Keep a sum of the successful placements made by placing in future rows, initially 0</a:t>
            </a:r>
          </a:p>
          <a:p>
            <a:pPr lvl="1"/>
            <a:r>
              <a:rPr lang="en-US" dirty="0" smtClean="0"/>
              <a:t>Try to place a queen on columns 0-7</a:t>
            </a:r>
          </a:p>
          <a:p>
            <a:pPr lvl="2"/>
            <a:r>
              <a:rPr lang="en-US" dirty="0" smtClean="0"/>
              <a:t>For each successful column placement, recursively try to place queens on the next row and add those successful placements to your sum</a:t>
            </a:r>
          </a:p>
          <a:p>
            <a:pPr lvl="1"/>
            <a:r>
              <a:rPr lang="en-US" dirty="0" smtClean="0"/>
              <a:t>Return 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55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Helper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 you place a queen on a row, you'll need a method to check if it's safe</a:t>
            </a:r>
          </a:p>
          <a:p>
            <a:pPr lvl="1"/>
            <a:r>
              <a:rPr lang="en-US" dirty="0" smtClean="0"/>
              <a:t>If it isn't safe, there's no reason to </a:t>
            </a:r>
            <a:r>
              <a:rPr lang="en-US" dirty="0" err="1" smtClean="0"/>
              <a:t>recurse</a:t>
            </a:r>
            <a:endParaRPr lang="en-US" dirty="0" smtClean="0"/>
          </a:p>
          <a:p>
            <a:r>
              <a:rPr lang="en-US" dirty="0" smtClean="0"/>
              <a:t>We have set up our program so that no queens can ever be on the same row</a:t>
            </a:r>
          </a:p>
          <a:p>
            <a:r>
              <a:rPr lang="en-US" dirty="0" smtClean="0"/>
              <a:t>We still have to check previous rows to see if they have the same column or diagonal</a:t>
            </a:r>
          </a:p>
          <a:p>
            <a:r>
              <a:rPr lang="en-US" dirty="0" smtClean="0"/>
              <a:t>Checking the column simply means seeing if the number inside the row is the same</a:t>
            </a:r>
          </a:p>
          <a:p>
            <a:r>
              <a:rPr lang="en-US" dirty="0" smtClean="0"/>
              <a:t>Checking the diagonal requires more thought</a:t>
            </a:r>
          </a:p>
          <a:p>
            <a:r>
              <a:rPr lang="en-US" dirty="0" smtClean="0"/>
              <a:t>Use a method with the following signature, where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board</a:t>
            </a:r>
            <a:r>
              <a:rPr lang="en-US" dirty="0" smtClean="0"/>
              <a:t> is the 1D array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values giving column locations and 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row</a:t>
            </a:r>
            <a:r>
              <a:rPr lang="en-US" dirty="0" smtClean="0"/>
              <a:t> is the row you're currently adding to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sz="3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isSafe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board, </a:t>
            </a:r>
            <a:r>
              <a:rPr lang="en-US" sz="3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row)</a:t>
            </a:r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 smtClean="0"/>
              <a:t>You only need to look at the locations before 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3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Spring </a:t>
            </a:r>
            <a:r>
              <a:rPr lang="en-US" b="1" dirty="0" smtClean="0"/>
              <a:t>Break!</a:t>
            </a:r>
          </a:p>
          <a:p>
            <a:r>
              <a:rPr lang="en-US" dirty="0" smtClean="0"/>
              <a:t>After Spring Break, </a:t>
            </a:r>
            <a:r>
              <a:rPr lang="en-US" dirty="0" smtClean="0"/>
              <a:t>finish </a:t>
            </a:r>
            <a:r>
              <a:rPr lang="en-US" b="1" i="1" dirty="0" smtClean="0"/>
              <a:t>N</a:t>
            </a:r>
            <a:r>
              <a:rPr lang="en-US" dirty="0" smtClean="0"/>
              <a:t>-Queens</a:t>
            </a:r>
            <a:endParaRPr lang="en-US" dirty="0" smtClean="0"/>
          </a:p>
          <a:p>
            <a:r>
              <a:rPr lang="en-US" dirty="0" smtClean="0"/>
              <a:t>Start </a:t>
            </a:r>
            <a:r>
              <a:rPr lang="en-US" dirty="0" smtClean="0"/>
              <a:t>reading </a:t>
            </a:r>
            <a:r>
              <a:rPr lang="en-US" dirty="0" smtClean="0"/>
              <a:t>and writing text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Finish Project 2</a:t>
            </a:r>
          </a:p>
          <a:p>
            <a:pPr lvl="1"/>
            <a:r>
              <a:rPr lang="en-US" b="1" dirty="0" smtClean="0"/>
              <a:t>Due tonight by midnight!</a:t>
            </a:r>
          </a:p>
          <a:p>
            <a:r>
              <a:rPr lang="en-US" dirty="0"/>
              <a:t>Start reading Chapter 20</a:t>
            </a:r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 of Hanoi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0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 of Hanoi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Tower of Hanoi is a mathematical puzzle invented by the </a:t>
            </a:r>
            <a:r>
              <a:rPr lang="en-US" dirty="0"/>
              <a:t>mathematician </a:t>
            </a:r>
            <a:r>
              <a:rPr lang="en-US" dirty="0" err="1"/>
              <a:t>Édouard</a:t>
            </a:r>
            <a:r>
              <a:rPr lang="en-US" dirty="0"/>
              <a:t> </a:t>
            </a:r>
            <a:r>
              <a:rPr lang="en-US" dirty="0" smtClean="0"/>
              <a:t>Lucas in the 19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r>
              <a:rPr lang="en-US" dirty="0" smtClean="0"/>
              <a:t>It is a board with three rods</a:t>
            </a:r>
          </a:p>
          <a:p>
            <a:r>
              <a:rPr lang="en-US" dirty="0" smtClean="0"/>
              <a:t>On the first rod sits a stack of </a:t>
            </a:r>
            <a:r>
              <a:rPr lang="en-US" i="1" dirty="0" smtClean="0"/>
              <a:t>n</a:t>
            </a:r>
            <a:r>
              <a:rPr lang="en-US" dirty="0" smtClean="0"/>
              <a:t> disks in increasing order of size, with the smallest </a:t>
            </a:r>
            <a:r>
              <a:rPr lang="en-US" dirty="0"/>
              <a:t> </a:t>
            </a:r>
            <a:r>
              <a:rPr lang="en-US" dirty="0" smtClean="0"/>
              <a:t>disk on the top</a:t>
            </a:r>
          </a:p>
          <a:p>
            <a:r>
              <a:rPr lang="en-US" dirty="0" smtClean="0"/>
              <a:t>The goal is to move all of the disks to the third rod</a:t>
            </a:r>
          </a:p>
          <a:p>
            <a:r>
              <a:rPr lang="en-US" dirty="0" smtClean="0"/>
              <a:t>There are three rules: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You can only move one disk at once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Each move </a:t>
            </a:r>
            <a:r>
              <a:rPr lang="en-US" dirty="0" smtClean="0"/>
              <a:t>takes the top disk </a:t>
            </a:r>
            <a:r>
              <a:rPr lang="en-US" dirty="0"/>
              <a:t>from one </a:t>
            </a:r>
            <a:r>
              <a:rPr lang="en-US" dirty="0" smtClean="0"/>
              <a:t>rod and puts it </a:t>
            </a:r>
            <a:r>
              <a:rPr lang="en-US" dirty="0"/>
              <a:t>on </a:t>
            </a:r>
            <a:r>
              <a:rPr lang="en-US" dirty="0" smtClean="0"/>
              <a:t>the top </a:t>
            </a:r>
            <a:r>
              <a:rPr lang="en-US" dirty="0"/>
              <a:t>of another </a:t>
            </a:r>
            <a:r>
              <a:rPr lang="en-US" dirty="0" smtClean="0"/>
              <a:t>(possibly empty) stack on another rod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No larger </a:t>
            </a:r>
            <a:r>
              <a:rPr lang="en-US" dirty="0" smtClean="0"/>
              <a:t>disk </a:t>
            </a:r>
            <a:r>
              <a:rPr lang="en-US" dirty="0"/>
              <a:t>may be placed on top of a smaller </a:t>
            </a:r>
            <a:r>
              <a:rPr lang="en-US" dirty="0" smtClean="0"/>
              <a:t>disk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66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Tower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Professor </a:t>
            </a:r>
            <a:r>
              <a:rPr lang="en-US" dirty="0" err="1" smtClean="0"/>
              <a:t>Stucki</a:t>
            </a:r>
            <a:r>
              <a:rPr lang="en-US" dirty="0" smtClean="0"/>
              <a:t> has a wooden set you can play with</a:t>
            </a:r>
          </a:p>
          <a:p>
            <a:r>
              <a:rPr lang="en-US" dirty="0" smtClean="0"/>
              <a:t>It's fun to move the disks around, but how can we come up with an algorithm that solves the problem?</a:t>
            </a:r>
          </a:p>
          <a:p>
            <a:r>
              <a:rPr lang="en-US" dirty="0" smtClean="0"/>
              <a:t>Recursion!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5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case (</a:t>
            </a:r>
            <a:r>
              <a:rPr lang="en-US" b="1" i="1" dirty="0" smtClean="0"/>
              <a:t>n</a:t>
            </a:r>
            <a:r>
              <a:rPr lang="en-US" dirty="0" smtClean="0"/>
              <a:t> = 1):</a:t>
            </a:r>
          </a:p>
          <a:p>
            <a:pPr lvl="1"/>
            <a:r>
              <a:rPr lang="en-US" dirty="0" smtClean="0"/>
              <a:t>If there is only one disk, move it to its destination</a:t>
            </a:r>
          </a:p>
          <a:p>
            <a:r>
              <a:rPr lang="en-US" dirty="0" smtClean="0"/>
              <a:t>Recursive case (</a:t>
            </a:r>
            <a:r>
              <a:rPr lang="en-US" b="1" i="1" dirty="0" smtClean="0"/>
              <a:t>n</a:t>
            </a:r>
            <a:r>
              <a:rPr lang="en-US" dirty="0" smtClean="0"/>
              <a:t> &gt; 1):</a:t>
            </a:r>
          </a:p>
          <a:p>
            <a:pPr lvl="1"/>
            <a:r>
              <a:rPr lang="en-US" dirty="0" smtClean="0"/>
              <a:t>First move </a:t>
            </a:r>
            <a:r>
              <a:rPr lang="en-US" b="1" i="1" dirty="0" smtClean="0"/>
              <a:t>n</a:t>
            </a:r>
            <a:r>
              <a:rPr lang="en-US" dirty="0" smtClean="0"/>
              <a:t> – 1 disks to a temporary pole</a:t>
            </a:r>
          </a:p>
          <a:p>
            <a:pPr lvl="1"/>
            <a:r>
              <a:rPr lang="en-US" dirty="0" smtClean="0"/>
              <a:t>Then move the </a:t>
            </a:r>
            <a:r>
              <a:rPr lang="en-US" b="1" i="1" dirty="0" smtClean="0"/>
              <a:t>n</a:t>
            </a:r>
            <a:r>
              <a:rPr lang="en-US" baseline="30000" dirty="0" smtClean="0"/>
              <a:t>th</a:t>
            </a:r>
            <a:r>
              <a:rPr lang="en-US" dirty="0" smtClean="0"/>
              <a:t> disk to the destination</a:t>
            </a:r>
          </a:p>
          <a:p>
            <a:pPr lvl="1"/>
            <a:r>
              <a:rPr lang="en-US" dirty="0" smtClean="0"/>
              <a:t>Then move </a:t>
            </a:r>
            <a:r>
              <a:rPr lang="en-US" b="1" i="1" dirty="0" smtClean="0"/>
              <a:t>n</a:t>
            </a:r>
            <a:r>
              <a:rPr lang="en-US" dirty="0" smtClean="0"/>
              <a:t> – 1 disks from the temporary pole to the destination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6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Tower of Hanoi code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hanoi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from,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to, 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temp) {</a:t>
            </a:r>
          </a:p>
          <a:p>
            <a:pPr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n == 1 )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"Move disk from "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+ from +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to "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+ to);</a:t>
            </a: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hanoi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(n – 1, from, temp, to);</a:t>
            </a: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hanoi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(1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, from,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to, temp);</a:t>
            </a: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hanoi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(n – 1,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temp, to, from);</a:t>
            </a:r>
          </a:p>
          <a:p>
            <a:pPr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7254694" y="2209800"/>
            <a:ext cx="3489506" cy="984904"/>
            <a:chOff x="4740094" y="2554069"/>
            <a:chExt cx="3489506" cy="984904"/>
          </a:xfrm>
        </p:grpSpPr>
        <p:sp>
          <p:nvSpPr>
            <p:cNvPr id="4" name="Left Arrow 3"/>
            <p:cNvSpPr/>
            <p:nvPr/>
          </p:nvSpPr>
          <p:spPr>
            <a:xfrm rot="20515388">
              <a:off x="4740094" y="2776973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638800" y="25540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7620000" y="4895253"/>
            <a:ext cx="4373897" cy="1715276"/>
            <a:chOff x="3703303" y="4981818"/>
            <a:chExt cx="4373897" cy="1715276"/>
          </a:xfrm>
        </p:grpSpPr>
        <p:sp>
          <p:nvSpPr>
            <p:cNvPr id="6" name="Left Arrow 5"/>
            <p:cNvSpPr/>
            <p:nvPr/>
          </p:nvSpPr>
          <p:spPr>
            <a:xfrm rot="2048570">
              <a:off x="3703303" y="4981818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724400" y="5496765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914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6991</TotalTime>
  <Words>1551</Words>
  <Application>Microsoft Office PowerPoint</Application>
  <PresentationFormat>Widescreen</PresentationFormat>
  <Paragraphs>186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2</vt:lpstr>
      <vt:lpstr>Tower of Hanoi</vt:lpstr>
      <vt:lpstr>Tower of Hanoi</vt:lpstr>
      <vt:lpstr>Solving Tower of Hanoi</vt:lpstr>
      <vt:lpstr>Recursive solution</vt:lpstr>
      <vt:lpstr>Tower of Hanoi code</vt:lpstr>
      <vt:lpstr>Lessons from Tower of Hanoi</vt:lpstr>
      <vt:lpstr>Merge Sort</vt:lpstr>
      <vt:lpstr>Merge Sort algorithm (recursive)</vt:lpstr>
      <vt:lpstr>Merge Sort code</vt:lpstr>
      <vt:lpstr>Merging (the hard part)</vt:lpstr>
      <vt:lpstr>Merge code</vt:lpstr>
      <vt:lpstr>Merging</vt:lpstr>
      <vt:lpstr>Merge code (alternative)</vt:lpstr>
      <vt:lpstr>A few things about merge sort</vt:lpstr>
      <vt:lpstr>N-Queens Example</vt:lpstr>
      <vt:lpstr>N-Queens</vt:lpstr>
      <vt:lpstr>Problem solving approach</vt:lpstr>
      <vt:lpstr>Key observations</vt:lpstr>
      <vt:lpstr>N-Queens algorithm (recursive)</vt:lpstr>
      <vt:lpstr>Helper method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1305</cp:revision>
  <dcterms:created xsi:type="dcterms:W3CDTF">2009-08-24T20:26:10Z</dcterms:created>
  <dcterms:modified xsi:type="dcterms:W3CDTF">2020-02-28T17:49:55Z</dcterms:modified>
</cp:coreProperties>
</file>